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1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E7ADA12-B730-4768-BDC3-5BEA48E632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5FDAC37-D1C5-41B1-846D-694CC5C923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10DD372-6032-45B4-A74E-B50C95082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91D57-E075-430C-8AEE-98ACF304184E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2ACCCBC-F4AB-4353-A56C-D51624F65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51307A3-2937-4C8D-A7C8-49956EF37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50A9-7031-4778-8E66-68E00065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63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8C6C7C-F550-49CA-9F13-BB857C4AE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9B843D3-6EDE-4E6C-8B95-F2E600B0BD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12281BD-266F-4C63-A62D-6559C0281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91D57-E075-430C-8AEE-98ACF304184E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E445DE4-9687-41F5-874A-A8BC9CF62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95F268F-6FC1-4597-B1C1-7E733C84B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50A9-7031-4778-8E66-68E00065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816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570581A-2A75-498C-91EB-64EC8C264F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65C274D-590B-4A3E-AFC2-7CDA1E3978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33224BC-F3FD-4248-B0D6-8B1813EC6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91D57-E075-430C-8AEE-98ACF304184E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8322466-5EE4-4FD7-B79F-C56AA1DA4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09184BA-F6E6-4D76-BC2A-48099465B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50A9-7031-4778-8E66-68E00065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871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6CA059-F039-428F-83A3-AA83FFA8B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4DB8758-6AB3-4191-98E1-7B5F33F4E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55B5093-657A-424E-9E5C-3CA628D4D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91D57-E075-430C-8AEE-98ACF304184E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7677CA5-7432-4D87-A926-F0BA20D06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C1029C6-4266-4781-A243-622F78E78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50A9-7031-4778-8E66-68E00065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827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0CB530-DADA-43CE-822A-98ADF4129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660DDD8-2A71-43AF-A800-2968192FA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0AEAD5A-EF7B-4C34-91EC-BF7811BF6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91D57-E075-430C-8AEE-98ACF304184E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CE26381-ABB4-437A-9804-A1D20368A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C99CC39-77EF-4113-B990-5D27EA948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50A9-7031-4778-8E66-68E00065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274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E66189-FE50-4D33-B93A-E45D1C6CA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8F53F5A-3BFB-40AF-B801-114EA020EC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C9A3624-C6CC-4159-8986-856230F2B3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056F791-3D8F-4D93-A593-AFC86910B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91D57-E075-430C-8AEE-98ACF304184E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92E93EA-D7B3-4618-A419-D26CD4A0E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5B6B317-9A78-4807-B635-9A98109F9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50A9-7031-4778-8E66-68E00065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012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8E7219-4262-4929-9319-BB403A3EE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39C6D8E-9338-404D-BDDB-98E5DCEB8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6EE2D31-2E71-46EA-AF95-CE70818A8F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0B3C27F-34D7-4BE5-818A-C2D2B3908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76C5C1E0-A25A-4BDE-853E-6D57AC2106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8530D779-E815-4E78-B652-406B0E039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91D57-E075-430C-8AEE-98ACF304184E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6F92B65-35CB-4DE1-B410-7D36E5082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E156B33-F264-4410-9B12-A26D8A8EB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50A9-7031-4778-8E66-68E00065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999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F143AA-28B3-411C-B5C9-9DEE89579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317B26F-AEC1-487B-AD74-1684DF492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91D57-E075-430C-8AEE-98ACF304184E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B03C2A9-CA7B-4AEF-961B-EFE2D9AB3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B972430-4028-46C3-9C32-CA1088A81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50A9-7031-4778-8E66-68E00065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210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CA0C6ED-496D-4827-9530-1E5E9CACF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91D57-E075-430C-8AEE-98ACF304184E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9085AF8-79ED-46C7-B9A0-0509A0697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AEFC814-E0D8-464D-8223-B58725D21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50A9-7031-4778-8E66-68E00065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526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5BB1470-244D-4763-A662-8A68B1848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4864C2F-F7F5-4868-A742-8E7EB1240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AAC1698-810A-41C8-9587-4F21CC1F07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780AFF8-8EBB-4719-83E6-1B2335878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91D57-E075-430C-8AEE-98ACF304184E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1BBA098-88FE-46D3-A2CF-1C4AB89E2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A7BE740-AD39-42E5-B511-C5C127632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50A9-7031-4778-8E66-68E00065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115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0C11E2-8469-44F6-8536-21CA2B46E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6E1FB74-EF36-4790-8F1C-B6F5642DB0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AD89160-5836-4E19-8776-1530D2BD3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CB43EB2-AF66-4FD5-AC1C-15380D2B3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91D57-E075-430C-8AEE-98ACF304184E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747DC0F-719F-498A-B903-2D06A98C2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F7BAB12-98AC-4A22-88A1-F64BCCDEB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50A9-7031-4778-8E66-68E00065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382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pattFill prst="dash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5109BB-3D08-494F-B0D8-55B9C780E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6A685B3-A690-4F88-87D7-89473DDFE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4C9DCD3-F8D7-40C7-ACF8-03BC3E4E0F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91D57-E075-430C-8AEE-98ACF304184E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B784B81-EC0E-4C78-95BC-718781399A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C4D9BED-3B9A-4633-8196-E316F00C58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750A9-7031-4778-8E66-68E00065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40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5434194B-EB56-4062-98C6-CB72F287E3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002212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B3746DB1-35A8-422F-9955-4F8E75DBB0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1334146-5E73-415F-86B6-8613101194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5676" y="3503488"/>
            <a:ext cx="5946202" cy="3051424"/>
          </a:xfrm>
        </p:spPr>
        <p:txBody>
          <a:bodyPr anchor="b">
            <a:normAutofit fontScale="77500" lnSpcReduction="20000"/>
          </a:bodyPr>
          <a:lstStyle/>
          <a:p>
            <a:pPr algn="l"/>
            <a:r>
              <a:rPr lang="ru-RU" sz="3200" b="1" dirty="0">
                <a:solidFill>
                  <a:schemeClr val="tx2"/>
                </a:solidFill>
              </a:rPr>
              <a:t>Телесеминар «Язвенный </a:t>
            </a:r>
            <a:r>
              <a:rPr lang="ru-RU" sz="3200" b="1" dirty="0" smtClean="0">
                <a:solidFill>
                  <a:schemeClr val="tx2"/>
                </a:solidFill>
              </a:rPr>
              <a:t>колит: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ru-RU" sz="3200" b="1" dirty="0" smtClean="0">
                <a:solidFill>
                  <a:schemeClr val="tx2"/>
                </a:solidFill>
              </a:rPr>
              <a:t>текущие </a:t>
            </a:r>
            <a:r>
              <a:rPr lang="ru-RU" sz="3200" b="1" dirty="0">
                <a:solidFill>
                  <a:schemeClr val="tx2"/>
                </a:solidFill>
              </a:rPr>
              <a:t>вызовы и будущие перспективы управления заболеванием</a:t>
            </a:r>
            <a:r>
              <a:rPr lang="ru-RU" sz="3200" dirty="0"/>
              <a:t>»</a:t>
            </a:r>
            <a:endParaRPr lang="ru-RU" sz="3600" b="1" dirty="0">
              <a:solidFill>
                <a:schemeClr val="tx2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000" dirty="0" smtClean="0"/>
              <a:t>Персонализированная</a:t>
            </a:r>
            <a:r>
              <a:rPr lang="en-US" sz="3000" dirty="0" smtClean="0"/>
              <a:t> </a:t>
            </a:r>
            <a:r>
              <a:rPr lang="ru-RU" sz="3000" dirty="0" smtClean="0"/>
              <a:t>терапия </a:t>
            </a:r>
            <a:r>
              <a:rPr lang="ru-RU" sz="3000" dirty="0"/>
              <a:t>язвенного </a:t>
            </a:r>
            <a:r>
              <a:rPr lang="ru-RU" sz="3000" dirty="0" smtClean="0"/>
              <a:t>колита</a:t>
            </a:r>
            <a:r>
              <a:rPr lang="ru-RU" sz="3000" dirty="0" smtClean="0">
                <a:solidFill>
                  <a:srgbClr val="000000"/>
                </a:solidFill>
              </a:rPr>
              <a:t> </a:t>
            </a:r>
            <a:r>
              <a:rPr lang="ru-RU" sz="3000" dirty="0">
                <a:solidFill>
                  <a:srgbClr val="000000"/>
                </a:solidFill>
              </a:rPr>
              <a:t>– </a:t>
            </a:r>
            <a:r>
              <a:rPr lang="ru-RU" sz="3000" dirty="0" smtClean="0">
                <a:solidFill>
                  <a:srgbClr val="000000"/>
                </a:solidFill>
              </a:rPr>
              <a:t>Белоусова Е.А</a:t>
            </a:r>
            <a:r>
              <a:rPr lang="en-US" sz="3000" dirty="0">
                <a:solidFill>
                  <a:srgbClr val="000000"/>
                </a:solidFill>
              </a:rPr>
              <a:t>.</a:t>
            </a:r>
            <a:endParaRPr lang="ru-RU" sz="3000" dirty="0">
              <a:solidFill>
                <a:srgbClr val="00000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000" dirty="0" smtClean="0"/>
              <a:t>Возможности </a:t>
            </a:r>
            <a:r>
              <a:rPr lang="ru-RU" sz="3000" dirty="0"/>
              <a:t>организации медицинской помощи пациентам </a:t>
            </a:r>
            <a:r>
              <a:rPr lang="ru-RU" sz="3000" dirty="0" smtClean="0"/>
              <a:t>с язвенным </a:t>
            </a:r>
            <a:r>
              <a:rPr lang="ru-RU" sz="3000" dirty="0"/>
              <a:t>колитом на примере Республики </a:t>
            </a:r>
            <a:r>
              <a:rPr lang="ru-RU" sz="3000" dirty="0" smtClean="0"/>
              <a:t>Карелия </a:t>
            </a:r>
            <a:r>
              <a:rPr lang="ru-RU" sz="3000" dirty="0" smtClean="0">
                <a:solidFill>
                  <a:srgbClr val="000000"/>
                </a:solidFill>
              </a:rPr>
              <a:t>– Барышева О.Ю.</a:t>
            </a:r>
            <a:endParaRPr lang="ru-RU" sz="3000" dirty="0">
              <a:solidFill>
                <a:srgbClr val="000000"/>
              </a:solidFill>
            </a:endParaRPr>
          </a:p>
          <a:p>
            <a:pPr algn="l"/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25" name="Freeform 57">
            <a:extLst>
              <a:ext uri="{FF2B5EF4-FFF2-40B4-BE49-F238E27FC236}">
                <a16:creationId xmlns="" xmlns:a16="http://schemas.microsoft.com/office/drawing/2014/main" id="{B817D9AD-5E85-4E85-AC3E-43E24FA91A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1580219"/>
            <a:ext cx="4383459" cy="5287256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F0810290-E788-4DE3-B716-DBE58CC6A8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12946" y="0"/>
            <a:ext cx="4185112" cy="3170097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98C7451-5119-44BB-ACA9-7758BF567477}"/>
              </a:ext>
            </a:extLst>
          </p:cNvPr>
          <p:cNvSpPr txBox="1"/>
          <p:nvPr/>
        </p:nvSpPr>
        <p:spPr>
          <a:xfrm>
            <a:off x="606175" y="390418"/>
            <a:ext cx="3585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27 октября </a:t>
            </a:r>
            <a:r>
              <a:rPr lang="ru-RU" sz="3200" b="1" dirty="0">
                <a:solidFill>
                  <a:schemeClr val="tx2"/>
                </a:solidFill>
              </a:rPr>
              <a:t>в 12.00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E3887BE-CE00-4CA1-8380-9BC812CBA6E6}"/>
              </a:ext>
            </a:extLst>
          </p:cNvPr>
          <p:cNvSpPr/>
          <p:nvPr/>
        </p:nvSpPr>
        <p:spPr>
          <a:xfrm>
            <a:off x="256855" y="4672786"/>
            <a:ext cx="352403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/>
          </a:p>
          <a:p>
            <a:r>
              <a:rPr lang="ru-RU" sz="1600" b="1" dirty="0"/>
              <a:t>Белоусова Елена Александровна</a:t>
            </a:r>
          </a:p>
          <a:p>
            <a:r>
              <a:rPr lang="ru-RU" sz="1200" dirty="0"/>
              <a:t>д.м.н., профессор, руководитель</a:t>
            </a:r>
          </a:p>
          <a:p>
            <a:r>
              <a:rPr lang="ru-RU" sz="1200" dirty="0"/>
              <a:t>отделения гастроэнтерологии МОНИКИ им.</a:t>
            </a:r>
          </a:p>
          <a:p>
            <a:r>
              <a:rPr lang="ru-RU" sz="1200" dirty="0"/>
              <a:t>М. Ф. Владимирского, заведующая</a:t>
            </a:r>
          </a:p>
          <a:p>
            <a:r>
              <a:rPr lang="ru-RU" sz="1200" dirty="0"/>
              <a:t>кафедрой гастроэнтерологии ФУВ</a:t>
            </a:r>
          </a:p>
          <a:p>
            <a:r>
              <a:rPr lang="ru-RU" sz="1200" dirty="0"/>
              <a:t>МОНИКИ, главный гастроэнтеролог</a:t>
            </a:r>
          </a:p>
          <a:p>
            <a:r>
              <a:rPr lang="ru-RU" sz="1200" dirty="0"/>
              <a:t>Московской области, президент</a:t>
            </a:r>
          </a:p>
          <a:p>
            <a:r>
              <a:rPr lang="ru-RU" sz="1200" dirty="0"/>
              <a:t>Российского общества по изучению</a:t>
            </a:r>
          </a:p>
          <a:p>
            <a:r>
              <a:rPr lang="ru-RU" sz="1200" dirty="0"/>
              <a:t>воспалительных заболеваний кишечника,</a:t>
            </a:r>
          </a:p>
          <a:p>
            <a:r>
              <a:rPr lang="ru-RU" sz="1200" dirty="0"/>
              <a:t>г. Москва.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6CAD27C1-CAC7-4AA1-A31B-2F2BB2A75381}"/>
              </a:ext>
            </a:extLst>
          </p:cNvPr>
          <p:cNvSpPr/>
          <p:nvPr/>
        </p:nvSpPr>
        <p:spPr>
          <a:xfrm>
            <a:off x="9229998" y="949277"/>
            <a:ext cx="281306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Барышева Ольга Юрьевна</a:t>
            </a:r>
            <a:endParaRPr lang="ru-RU" sz="1600" b="1" dirty="0"/>
          </a:p>
          <a:p>
            <a:r>
              <a:rPr lang="ru-RU" sz="1200" dirty="0"/>
              <a:t>д.м.н., профессор кафедры госпитальной терапии </a:t>
            </a:r>
            <a:r>
              <a:rPr lang="ru-RU" sz="1200" dirty="0" smtClean="0"/>
              <a:t>Медицинского </a:t>
            </a:r>
            <a:r>
              <a:rPr lang="ru-RU" sz="1200" dirty="0"/>
              <a:t>института ПетрГУ</a:t>
            </a:r>
            <a:r>
              <a:rPr lang="ru-RU" sz="1200" dirty="0" smtClean="0"/>
              <a:t>, </a:t>
            </a:r>
            <a:r>
              <a:rPr lang="ru-RU" sz="1200" dirty="0"/>
              <a:t>з</a:t>
            </a:r>
            <a:r>
              <a:rPr lang="ru-RU" sz="1200" dirty="0" smtClean="0"/>
              <a:t>аведующая </a:t>
            </a:r>
            <a:r>
              <a:rPr lang="ru-RU" sz="1200" dirty="0"/>
              <a:t>нефрологическим  отделением </a:t>
            </a:r>
            <a:endParaRPr lang="ru-RU" sz="1200" dirty="0" smtClean="0"/>
          </a:p>
          <a:p>
            <a:r>
              <a:rPr lang="ru-RU" sz="1200" dirty="0" smtClean="0"/>
              <a:t>ГБУЗ </a:t>
            </a:r>
            <a:r>
              <a:rPr lang="ru-RU" sz="1200" dirty="0"/>
              <a:t>РК “Республиканская </a:t>
            </a:r>
            <a:r>
              <a:rPr lang="ru-RU" sz="1200" dirty="0" smtClean="0"/>
              <a:t>больница</a:t>
            </a:r>
          </a:p>
          <a:p>
            <a:r>
              <a:rPr lang="ru-RU" sz="1200" dirty="0" smtClean="0"/>
              <a:t>им</a:t>
            </a:r>
            <a:r>
              <a:rPr lang="ru-RU" sz="1200" dirty="0"/>
              <a:t>. В.А. Баранова</a:t>
            </a:r>
            <a:r>
              <a:rPr lang="ru-RU" sz="1200" dirty="0" smtClean="0"/>
              <a:t>», </a:t>
            </a:r>
            <a:r>
              <a:rPr lang="ru-RU" sz="1200" dirty="0"/>
              <a:t>главный внештатный гастроэнтеролог </a:t>
            </a:r>
            <a:r>
              <a:rPr lang="ru-RU" sz="1200" dirty="0" smtClean="0"/>
              <a:t>,</a:t>
            </a:r>
          </a:p>
          <a:p>
            <a:r>
              <a:rPr lang="ru-RU" sz="1200" dirty="0" smtClean="0"/>
              <a:t>нефролог МЗ </a:t>
            </a:r>
            <a:r>
              <a:rPr lang="ru-RU" sz="1200" dirty="0"/>
              <a:t>Республики </a:t>
            </a:r>
            <a:r>
              <a:rPr lang="ru-RU" sz="1200" dirty="0" smtClean="0"/>
              <a:t>Карелия,</a:t>
            </a:r>
          </a:p>
          <a:p>
            <a:r>
              <a:rPr lang="ru-RU" sz="1200" dirty="0" smtClean="0"/>
              <a:t>г. Петрозаводск</a:t>
            </a:r>
            <a:endParaRPr lang="ru-RU" sz="1200" dirty="0"/>
          </a:p>
          <a:p>
            <a:endParaRPr lang="ru-RU" sz="1200" dirty="0"/>
          </a:p>
          <a:p>
            <a:endParaRPr lang="ru-RU" sz="1200" dirty="0"/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10FF1CB-FD7E-4B54-8DBF-02BB1DE1F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22" y="2008536"/>
            <a:ext cx="2086916" cy="2786927"/>
          </a:xfrm>
          <a:prstGeom prst="rect">
            <a:avLst/>
          </a:prstGeom>
        </p:spPr>
      </p:pic>
      <p:pic>
        <p:nvPicPr>
          <p:cNvPr id="1026" name="Picture 2" descr="C:\Users\dvoegy\Desktop\Вебинар ЯК 27.10.2020\Фото Барышев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261" y="265728"/>
            <a:ext cx="2192482" cy="242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7318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99</Words>
  <Application>Microsoft Office PowerPoint</Application>
  <PresentationFormat>Произвольный</PresentationFormat>
  <Paragraphs>21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Skakunova, Maria</dc:creator>
  <cp:lastModifiedBy>Dvoeglazova, Yulia</cp:lastModifiedBy>
  <cp:revision>10</cp:revision>
  <dcterms:created xsi:type="dcterms:W3CDTF">2020-06-22T08:55:29Z</dcterms:created>
  <dcterms:modified xsi:type="dcterms:W3CDTF">2020-10-09T17:28:17Z</dcterms:modified>
</cp:coreProperties>
</file>